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5" r:id="rId5"/>
    <p:sldId id="270" r:id="rId6"/>
    <p:sldId id="266" r:id="rId7"/>
    <p:sldId id="269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40" autoAdjust="0"/>
  </p:normalViewPr>
  <p:slideViewPr>
    <p:cSldViewPr snapToGrid="0">
      <p:cViewPr varScale="1">
        <p:scale>
          <a:sx n="70" d="100"/>
          <a:sy n="70" d="100"/>
        </p:scale>
        <p:origin x="8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4828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6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448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532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401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1146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623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253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5707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312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104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9D526-BE2E-40C3-B2F2-4CA66AE9AC46}" type="datetimeFigureOut">
              <a:rPr lang="zh-TW" altLang="en-US" smtClean="0"/>
              <a:t>2023/10/20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DEB36-8F13-4445-A0C0-3CB7B26AA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1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318586"/>
            <a:ext cx="9144000" cy="2387600"/>
          </a:xfrm>
        </p:spPr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環安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指標說明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825782"/>
            <a:ext cx="9144000" cy="1655762"/>
          </a:xfrm>
        </p:spPr>
        <p:txBody>
          <a:bodyPr>
            <a:normAutofit/>
          </a:bodyPr>
          <a:lstStyle/>
          <a:p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560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-115162"/>
            <a:ext cx="10515600" cy="1325563"/>
          </a:xfrm>
        </p:spPr>
        <p:txBody>
          <a:bodyPr/>
          <a:lstStyle/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改善公共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安全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-1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6330222"/>
              </p:ext>
            </p:extLst>
          </p:nvPr>
        </p:nvGraphicFramePr>
        <p:xfrm>
          <a:off x="544749" y="1123177"/>
          <a:ext cx="10809051" cy="4581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030">
                  <a:extLst>
                    <a:ext uri="{9D8B030D-6E8A-4147-A177-3AD203B41FA5}">
                      <a16:colId xmlns:a16="http://schemas.microsoft.com/office/drawing/2014/main" val="3417122417"/>
                    </a:ext>
                  </a:extLst>
                </a:gridCol>
                <a:gridCol w="2291460">
                  <a:extLst>
                    <a:ext uri="{9D8B030D-6E8A-4147-A177-3AD203B41FA5}">
                      <a16:colId xmlns:a16="http://schemas.microsoft.com/office/drawing/2014/main" val="4076968802"/>
                    </a:ext>
                  </a:extLst>
                </a:gridCol>
                <a:gridCol w="1253223">
                  <a:extLst>
                    <a:ext uri="{9D8B030D-6E8A-4147-A177-3AD203B41FA5}">
                      <a16:colId xmlns:a16="http://schemas.microsoft.com/office/drawing/2014/main" val="2446438245"/>
                    </a:ext>
                  </a:extLst>
                </a:gridCol>
                <a:gridCol w="3152047">
                  <a:extLst>
                    <a:ext uri="{9D8B030D-6E8A-4147-A177-3AD203B41FA5}">
                      <a16:colId xmlns:a16="http://schemas.microsoft.com/office/drawing/2014/main" val="2841191222"/>
                    </a:ext>
                  </a:extLst>
                </a:gridCol>
                <a:gridCol w="3363291">
                  <a:extLst>
                    <a:ext uri="{9D8B030D-6E8A-4147-A177-3AD203B41FA5}">
                      <a16:colId xmlns:a16="http://schemas.microsoft.com/office/drawing/2014/main" val="1840085840"/>
                    </a:ext>
                  </a:extLst>
                </a:gridCol>
              </a:tblGrid>
              <a:tr h="6413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編號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指標說明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查核期間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基準說明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評核方式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670464"/>
                  </a:ext>
                </a:extLst>
              </a:tr>
              <a:tr h="3940007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2.1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訂定符合機構特性及需要之緊急災害</a:t>
                      </a:r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(EOP)</a:t>
                      </a: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應變計畫及作業程序 	</a:t>
                      </a:r>
                    </a:p>
                    <a:p>
                      <a:endParaRPr lang="zh-TW" altLang="en-US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109-112</a:t>
                      </a: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	</a:t>
                      </a:r>
                    </a:p>
                    <a:p>
                      <a:endParaRPr lang="zh-TW" altLang="en-US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1.</a:t>
                      </a: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對於火災、風災、水災、地震及停電等緊急災害，訂有符合機構與災害特性之緊急災害應變計畫與作業程序。 </a:t>
                      </a:r>
                    </a:p>
                    <a:p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2.</a:t>
                      </a: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訂有防火及避難安全風險自主檢核計畫，落實執行並有紀錄。 </a:t>
                      </a:r>
                    </a:p>
                    <a:p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	</a:t>
                      </a:r>
                    </a:p>
                    <a:p>
                      <a:endParaRPr lang="zh-TW" altLang="en-US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審閱書面資料 </a:t>
                      </a:r>
                    </a:p>
                    <a:p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緊急災害應變計畫應針對機構可能面臨之災害衝擊，進行風險評估及脆弱度分析後，訂定機構必要且可行之計畫與重點作業程序及項目包括： </a:t>
                      </a:r>
                    </a:p>
                    <a:p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1.</a:t>
                      </a: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完備之緊急聯絡網及災害應變啟動機制，及具有適當的人力調度及緊急召回機制 </a:t>
                      </a:r>
                    </a:p>
                    <a:p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2.</a:t>
                      </a: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明確訂定各樓層住民疏散運送之順序與策略 </a:t>
                      </a:r>
                    </a:p>
                    <a:p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3.</a:t>
                      </a:r>
                      <a:r>
                        <a:rPr lang="zh-TW" altLang="en-US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備有日夜間火災應變計畫 </a:t>
                      </a:r>
                    </a:p>
                    <a:p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	</a:t>
                      </a:r>
                    </a:p>
                    <a:p>
                      <a:endParaRPr lang="zh-TW" altLang="en-US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083537"/>
                  </a:ext>
                </a:extLst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1147864" y="5710136"/>
            <a:ext cx="10205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計畫內容務請符合機構的各班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人力、配備</a:t>
            </a:r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以及空間動線</a:t>
            </a:r>
          </a:p>
        </p:txBody>
      </p:sp>
    </p:spTree>
    <p:extLst>
      <p:ext uri="{BB962C8B-B14F-4D97-AF65-F5344CB8AC3E}">
        <p14:creationId xmlns:p14="http://schemas.microsoft.com/office/powerpoint/2010/main" val="253626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-115162"/>
            <a:ext cx="10515600" cy="1325563"/>
          </a:xfrm>
        </p:spPr>
        <p:txBody>
          <a:bodyPr/>
          <a:lstStyle/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改善公共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安全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-2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85698"/>
              </p:ext>
            </p:extLst>
          </p:nvPr>
        </p:nvGraphicFramePr>
        <p:xfrm>
          <a:off x="642026" y="1031132"/>
          <a:ext cx="10711774" cy="5609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0936">
                  <a:extLst>
                    <a:ext uri="{9D8B030D-6E8A-4147-A177-3AD203B41FA5}">
                      <a16:colId xmlns:a16="http://schemas.microsoft.com/office/drawing/2014/main" val="3417122417"/>
                    </a:ext>
                  </a:extLst>
                </a:gridCol>
                <a:gridCol w="1804605">
                  <a:extLst>
                    <a:ext uri="{9D8B030D-6E8A-4147-A177-3AD203B41FA5}">
                      <a16:colId xmlns:a16="http://schemas.microsoft.com/office/drawing/2014/main" val="4076968802"/>
                    </a:ext>
                  </a:extLst>
                </a:gridCol>
                <a:gridCol w="1506189">
                  <a:extLst>
                    <a:ext uri="{9D8B030D-6E8A-4147-A177-3AD203B41FA5}">
                      <a16:colId xmlns:a16="http://schemas.microsoft.com/office/drawing/2014/main" val="2446438245"/>
                    </a:ext>
                  </a:extLst>
                </a:gridCol>
                <a:gridCol w="3387021">
                  <a:extLst>
                    <a:ext uri="{9D8B030D-6E8A-4147-A177-3AD203B41FA5}">
                      <a16:colId xmlns:a16="http://schemas.microsoft.com/office/drawing/2014/main" val="2841191222"/>
                    </a:ext>
                  </a:extLst>
                </a:gridCol>
                <a:gridCol w="3333023">
                  <a:extLst>
                    <a:ext uri="{9D8B030D-6E8A-4147-A177-3AD203B41FA5}">
                      <a16:colId xmlns:a16="http://schemas.microsoft.com/office/drawing/2014/main" val="1840085840"/>
                    </a:ext>
                  </a:extLst>
                </a:gridCol>
              </a:tblGrid>
              <a:tr h="641322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編號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指標說明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查核期間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基準說明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評核方式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670464"/>
                  </a:ext>
                </a:extLst>
              </a:tr>
              <a:tr h="4214401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2.2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落實緊急災害應變演練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	</a:t>
                      </a: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109-112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	</a:t>
                      </a: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每年應實施緊急災害應變演練至少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2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次，包括</a:t>
                      </a:r>
                      <a:r>
                        <a:rPr lang="zh-TW" altLang="en-US" sz="2000" b="1" i="0" u="none" strike="noStrike" kern="1200" baseline="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「複合式緊急災害應變演練」及「夜間火災情境緊急應變演練」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各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次，兩次演練應均有工作人員及服務對象參與，其中「夜間火災情境緊急應變演練」應符合機構及住民特性、夜間人力等情境，作為實地演練腳本，演練過程應全盤分析、溝通及辨識機構風險，並有演練後檢討與風險註記，轉化為工作人員之風險教育，做為機構日常管理及災害風險演練常模。 	</a:t>
                      </a:r>
                      <a:endParaRPr lang="zh-TW" altLang="en-US" sz="2000" b="0" i="0" u="none" strike="noStrike" kern="1200" baseline="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審閱書面資料 </a:t>
                      </a:r>
                    </a:p>
                    <a:p>
                      <a:endParaRPr lang="zh-TW" altLang="en-US" sz="2000" b="0" i="0" u="none" strike="noStrike" kern="1200" baseline="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1. 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現場檢閱機構緊急災害應變計畫、演練腳本、演練之相關紀錄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含照片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)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、演練後之檢討會議紀錄、檢討修正調和後之緊急應變計畫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含修正歷程及重點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)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等相關資料。 </a:t>
                      </a:r>
                    </a:p>
                    <a:p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	</a:t>
                      </a: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083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51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40486"/>
            <a:ext cx="10515600" cy="1325563"/>
          </a:xfrm>
        </p:spPr>
        <p:txBody>
          <a:bodyPr/>
          <a:lstStyle/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改善公共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安全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-3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33772"/>
              </p:ext>
            </p:extLst>
          </p:nvPr>
        </p:nvGraphicFramePr>
        <p:xfrm>
          <a:off x="838200" y="1507462"/>
          <a:ext cx="10515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055">
                  <a:extLst>
                    <a:ext uri="{9D8B030D-6E8A-4147-A177-3AD203B41FA5}">
                      <a16:colId xmlns:a16="http://schemas.microsoft.com/office/drawing/2014/main" val="3417122417"/>
                    </a:ext>
                  </a:extLst>
                </a:gridCol>
                <a:gridCol w="1899251">
                  <a:extLst>
                    <a:ext uri="{9D8B030D-6E8A-4147-A177-3AD203B41FA5}">
                      <a16:colId xmlns:a16="http://schemas.microsoft.com/office/drawing/2014/main" val="4076968802"/>
                    </a:ext>
                  </a:extLst>
                </a:gridCol>
                <a:gridCol w="1425839">
                  <a:extLst>
                    <a:ext uri="{9D8B030D-6E8A-4147-A177-3AD203B41FA5}">
                      <a16:colId xmlns:a16="http://schemas.microsoft.com/office/drawing/2014/main" val="2446438245"/>
                    </a:ext>
                  </a:extLst>
                </a:gridCol>
                <a:gridCol w="3066473">
                  <a:extLst>
                    <a:ext uri="{9D8B030D-6E8A-4147-A177-3AD203B41FA5}">
                      <a16:colId xmlns:a16="http://schemas.microsoft.com/office/drawing/2014/main" val="2841191222"/>
                    </a:ext>
                  </a:extLst>
                </a:gridCol>
                <a:gridCol w="3271982">
                  <a:extLst>
                    <a:ext uri="{9D8B030D-6E8A-4147-A177-3AD203B41FA5}">
                      <a16:colId xmlns:a16="http://schemas.microsoft.com/office/drawing/2014/main" val="18400858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編號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指標說明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查核期間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基準說明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評核方式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670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2.3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配合改善公共安全設施設備補助計畫之進度 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	</a:t>
                      </a: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109-112</a:t>
                      </a:r>
                      <a:r>
                        <a:rPr lang="zh-TW" alt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	</a:t>
                      </a: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參與「獎勵私立小型老人及身心障礙福利機構改善公共安全設施設備費」補助之機構，將一併檢視執行進度及設設施設備使用情形 	</a:t>
                      </a: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文件檢閱 並附照片佐證  </a:t>
                      </a:r>
                    </a:p>
                    <a:p>
                      <a:r>
                        <a:rPr lang="en-US" altLang="zh-TW" sz="24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1.</a:t>
                      </a:r>
                      <a:r>
                        <a:rPr lang="zh-TW" alt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受補助機構設施設備改善進度 </a:t>
                      </a:r>
                    </a:p>
                    <a:p>
                      <a:r>
                        <a:rPr lang="en-US" altLang="zh-TW" sz="24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2.</a:t>
                      </a:r>
                      <a:r>
                        <a:rPr lang="zh-TW" alt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設施設備之維護及檢修 </a:t>
                      </a:r>
                    </a:p>
                    <a:p>
                      <a:r>
                        <a:rPr lang="zh-TW" alt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	</a:t>
                      </a:r>
                    </a:p>
                    <a:p>
                      <a:endParaRPr lang="zh-TW" altLang="en-US" sz="24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083537"/>
                  </a:ext>
                </a:extLst>
              </a:tr>
            </a:tbl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1157591" y="5651770"/>
            <a:ext cx="9931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119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警報裝置、自動灑水、隔間至頂、電路汰換等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505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2.</a:t>
            </a:r>
            <a:r>
              <a:rPr lang="zh-TW" altLang="en-US" dirty="0"/>
              <a:t>改善公共安全</a:t>
            </a:r>
            <a:r>
              <a:rPr lang="en-US" altLang="zh-TW" dirty="0" smtClean="0"/>
              <a:t>-4</a:t>
            </a:r>
            <a:r>
              <a:rPr lang="en-US" altLang="zh-TW" dirty="0"/>
              <a:t>	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4529422"/>
              </p:ext>
            </p:extLst>
          </p:nvPr>
        </p:nvGraphicFramePr>
        <p:xfrm>
          <a:off x="838200" y="1825624"/>
          <a:ext cx="10515600" cy="3812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564">
                  <a:extLst>
                    <a:ext uri="{9D8B030D-6E8A-4147-A177-3AD203B41FA5}">
                      <a16:colId xmlns:a16="http://schemas.microsoft.com/office/drawing/2014/main" val="329129978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7079480"/>
                    </a:ext>
                  </a:extLst>
                </a:gridCol>
                <a:gridCol w="2124363">
                  <a:extLst>
                    <a:ext uri="{9D8B030D-6E8A-4147-A177-3AD203B41FA5}">
                      <a16:colId xmlns:a16="http://schemas.microsoft.com/office/drawing/2014/main" val="142352922"/>
                    </a:ext>
                  </a:extLst>
                </a:gridCol>
                <a:gridCol w="2382982">
                  <a:extLst>
                    <a:ext uri="{9D8B030D-6E8A-4147-A177-3AD203B41FA5}">
                      <a16:colId xmlns:a16="http://schemas.microsoft.com/office/drawing/2014/main" val="1972705874"/>
                    </a:ext>
                  </a:extLst>
                </a:gridCol>
                <a:gridCol w="3401291">
                  <a:extLst>
                    <a:ext uri="{9D8B030D-6E8A-4147-A177-3AD203B41FA5}">
                      <a16:colId xmlns:a16="http://schemas.microsoft.com/office/drawing/2014/main" val="857478429"/>
                    </a:ext>
                  </a:extLst>
                </a:gridCol>
              </a:tblGrid>
              <a:tr h="575831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編號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指標說明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查核期間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基準說明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評核方式</a:t>
                      </a:r>
                      <a:r>
                        <a:rPr lang="en-US" altLang="zh-TW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操作說明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430087"/>
                  </a:ext>
                </a:extLst>
              </a:tr>
              <a:tr h="323676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2-4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提供建築物公共安全及消防安全申報證明文件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112</a:t>
                      </a:r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年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依規定辦理建築物公共安全檢查簽證申報，並有完整審查合格證明文件。</a:t>
                      </a:r>
                      <a:endParaRPr lang="en-US" altLang="zh-TW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依規定辦理消防安全設備檢修申報，並有完成消防安全設備檢修申報紀錄。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建築物公共安全檢查簽證申報的平面圖必須與現況相符，並提供完整之建築物公共安全檢查簽證申報審查合格證明文件。</a:t>
                      </a:r>
                      <a:endParaRPr lang="en-US" altLang="zh-TW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提供完整之消防安全設備檢修申報紀錄。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309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782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-115162"/>
            <a:ext cx="10515600" cy="1325563"/>
          </a:xfrm>
        </p:spPr>
        <p:txBody>
          <a:bodyPr/>
          <a:lstStyle/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改善公共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安全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-5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582437"/>
              </p:ext>
            </p:extLst>
          </p:nvPr>
        </p:nvGraphicFramePr>
        <p:xfrm>
          <a:off x="249382" y="1025238"/>
          <a:ext cx="11508509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018">
                  <a:extLst>
                    <a:ext uri="{9D8B030D-6E8A-4147-A177-3AD203B41FA5}">
                      <a16:colId xmlns:a16="http://schemas.microsoft.com/office/drawing/2014/main" val="3417122417"/>
                    </a:ext>
                  </a:extLst>
                </a:gridCol>
                <a:gridCol w="1246909">
                  <a:extLst>
                    <a:ext uri="{9D8B030D-6E8A-4147-A177-3AD203B41FA5}">
                      <a16:colId xmlns:a16="http://schemas.microsoft.com/office/drawing/2014/main" val="4076968802"/>
                    </a:ext>
                  </a:extLst>
                </a:gridCol>
                <a:gridCol w="1292010">
                  <a:extLst>
                    <a:ext uri="{9D8B030D-6E8A-4147-A177-3AD203B41FA5}">
                      <a16:colId xmlns:a16="http://schemas.microsoft.com/office/drawing/2014/main" val="2446438245"/>
                    </a:ext>
                  </a:extLst>
                </a:gridCol>
                <a:gridCol w="3243045">
                  <a:extLst>
                    <a:ext uri="{9D8B030D-6E8A-4147-A177-3AD203B41FA5}">
                      <a16:colId xmlns:a16="http://schemas.microsoft.com/office/drawing/2014/main" val="2841191222"/>
                    </a:ext>
                  </a:extLst>
                </a:gridCol>
                <a:gridCol w="5061527">
                  <a:extLst>
                    <a:ext uri="{9D8B030D-6E8A-4147-A177-3AD203B41FA5}">
                      <a16:colId xmlns:a16="http://schemas.microsoft.com/office/drawing/2014/main" val="1840085840"/>
                    </a:ext>
                  </a:extLst>
                </a:gridCol>
              </a:tblGrid>
              <a:tr h="40003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編號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指標說明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查核期間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基準說明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評核方式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670464"/>
                  </a:ext>
                </a:extLst>
              </a:tr>
              <a:tr h="4158408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達到適當日常活動空間	</a:t>
                      </a: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109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、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年底至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112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	</a:t>
                      </a: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1.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日常活動空間每人需達一定面積，各類型機構規定如下： </a:t>
                      </a: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(1) 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老人福利機構：實際服務對象二分之一人數與每人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2.25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平方公尺之乘積。但長期照護型機構及公立及財團法人養護型機構之日常活動空間，分別依老人福利機構設立標準第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10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條第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項第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4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款及第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15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條第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項第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3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款規定辦理。 </a:t>
                      </a: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(5) 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依長服法設立之住宿式長照機構：開放床數與每床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4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平方公尺之乘積 </a:t>
                      </a: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文件檢閱 附平面圖及現場照片等為佐證資料。  </a:t>
                      </a: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1.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依設置標準規定者，請主管機關提供機構立案及最新之平面圖，察看機構現況與原立案圖面是否符合；若於立案後空間有變更者，請另備最近由主管機關以公文核備之空間平面圖。 </a:t>
                      </a: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2.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上述以外者以平面圖對照及實地丈量。 </a:t>
                      </a: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3.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考量既有住宿式服務機構進行空間改善較為耗時且涉及空間、硬體調整，為引導機構達成指標，針對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110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年現行日常活動空間未達基準者，採分年改善措施，說明如下： </a:t>
                      </a: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(1) 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機構應將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110-111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年底改善完成之各年度具體改善措施詳實載明於計畫申請表。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083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5664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-115162"/>
            <a:ext cx="10515600" cy="1325563"/>
          </a:xfrm>
        </p:spPr>
        <p:txBody>
          <a:bodyPr/>
          <a:lstStyle/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改善公共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安全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-5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61456"/>
              </p:ext>
            </p:extLst>
          </p:nvPr>
        </p:nvGraphicFramePr>
        <p:xfrm>
          <a:off x="249382" y="1025238"/>
          <a:ext cx="11508509" cy="4443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673">
                  <a:extLst>
                    <a:ext uri="{9D8B030D-6E8A-4147-A177-3AD203B41FA5}">
                      <a16:colId xmlns:a16="http://schemas.microsoft.com/office/drawing/2014/main" val="3417122417"/>
                    </a:ext>
                  </a:extLst>
                </a:gridCol>
                <a:gridCol w="1246909">
                  <a:extLst>
                    <a:ext uri="{9D8B030D-6E8A-4147-A177-3AD203B41FA5}">
                      <a16:colId xmlns:a16="http://schemas.microsoft.com/office/drawing/2014/main" val="4076968802"/>
                    </a:ext>
                  </a:extLst>
                </a:gridCol>
                <a:gridCol w="1505527">
                  <a:extLst>
                    <a:ext uri="{9D8B030D-6E8A-4147-A177-3AD203B41FA5}">
                      <a16:colId xmlns:a16="http://schemas.microsoft.com/office/drawing/2014/main" val="2446438245"/>
                    </a:ext>
                  </a:extLst>
                </a:gridCol>
                <a:gridCol w="2964873">
                  <a:extLst>
                    <a:ext uri="{9D8B030D-6E8A-4147-A177-3AD203B41FA5}">
                      <a16:colId xmlns:a16="http://schemas.microsoft.com/office/drawing/2014/main" val="2841191222"/>
                    </a:ext>
                  </a:extLst>
                </a:gridCol>
                <a:gridCol w="5061527">
                  <a:extLst>
                    <a:ext uri="{9D8B030D-6E8A-4147-A177-3AD203B41FA5}">
                      <a16:colId xmlns:a16="http://schemas.microsoft.com/office/drawing/2014/main" val="1840085840"/>
                    </a:ext>
                  </a:extLst>
                </a:gridCol>
              </a:tblGrid>
              <a:tr h="389788"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編號</a:t>
                      </a:r>
                      <a:endParaRPr lang="zh-TW" altLang="en-US" sz="1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指標說明</a:t>
                      </a:r>
                      <a:endParaRPr lang="zh-TW" altLang="en-US" sz="1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查核期間</a:t>
                      </a:r>
                      <a:endParaRPr lang="zh-TW" altLang="en-US" sz="1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基準說明</a:t>
                      </a:r>
                      <a:endParaRPr lang="zh-TW" altLang="en-US" sz="1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評核方式</a:t>
                      </a:r>
                      <a:endParaRPr lang="zh-TW" altLang="en-US" sz="1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670464"/>
                  </a:ext>
                </a:extLst>
              </a:tr>
              <a:tr h="405192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達到適當日常活動空間	</a:t>
                      </a: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109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、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年底至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112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	</a:t>
                      </a: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2. 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日常活動空間包含多功能活動空間、休閒交誼空間、客廳、餐廳、休憩設施、日常訓練室、活動室及其他活動空間，不包含走道 	</a:t>
                      </a:r>
                    </a:p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(2) 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機構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110-111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年應按上開自提具體改善措施完成各年度改善作業，俾利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年底符合基準。 </a:t>
                      </a: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(3) 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直轄市、縣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市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)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政府每年進行查核，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110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年底依機構自提具體改善措施進行查核，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年底至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112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年則依基準查核。 </a:t>
                      </a: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(4) 111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年底至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112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年經查核符合基準，即達成指標。如經查核未符合基準，即未達成指標，無法取得當年度獎勵並終止資格。 </a:t>
                      </a:r>
                    </a:p>
                    <a:p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4.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違嚴重特殊傳染性肺炎疫情，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109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、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110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及</a:t>
                      </a:r>
                      <a:r>
                        <a:rPr lang="en-US" altLang="zh-TW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111</a:t>
                      </a:r>
                      <a:r>
                        <a:rPr lang="zh-TW" alt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年度之實地查看及現場訪談得以文件檢閱進行評核，並附平面圖及及現場照片等為佐證資料，必要時得採取實地訪查。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083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311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1122</Words>
  <Application>Microsoft Office PowerPoint</Application>
  <PresentationFormat>寬螢幕</PresentationFormat>
  <Paragraphs>95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3" baseType="lpstr">
      <vt:lpstr>新細明體</vt:lpstr>
      <vt:lpstr>標楷體</vt:lpstr>
      <vt:lpstr>Arial</vt:lpstr>
      <vt:lpstr>Calibri</vt:lpstr>
      <vt:lpstr>Calibri Light</vt:lpstr>
      <vt:lpstr>Office 佈景主題</vt:lpstr>
      <vt:lpstr>環安指標說明</vt:lpstr>
      <vt:lpstr>2.改善公共安全-1 </vt:lpstr>
      <vt:lpstr>2.改善公共安全-2</vt:lpstr>
      <vt:lpstr>2.改善公共安全-3 </vt:lpstr>
      <vt:lpstr>2.改善公共安全-4 </vt:lpstr>
      <vt:lpstr>2.改善公共安全-5 </vt:lpstr>
      <vt:lpstr>2.改善公共安全-5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王祖琪</dc:creator>
  <cp:lastModifiedBy>楊佳格</cp:lastModifiedBy>
  <cp:revision>23</cp:revision>
  <dcterms:created xsi:type="dcterms:W3CDTF">2022-09-20T08:53:03Z</dcterms:created>
  <dcterms:modified xsi:type="dcterms:W3CDTF">2023-10-20T06:42:42Z</dcterms:modified>
</cp:coreProperties>
</file>